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58" r:id="rId4"/>
    <p:sldId id="260" r:id="rId5"/>
    <p:sldId id="261" r:id="rId6"/>
    <p:sldId id="265" r:id="rId7"/>
    <p:sldId id="259" r:id="rId8"/>
    <p:sldId id="263" r:id="rId9"/>
    <p:sldId id="281" r:id="rId10"/>
    <p:sldId id="273" r:id="rId11"/>
    <p:sldId id="274" r:id="rId12"/>
    <p:sldId id="267" r:id="rId13"/>
    <p:sldId id="264" r:id="rId14"/>
    <p:sldId id="279" r:id="rId15"/>
    <p:sldId id="275" r:id="rId16"/>
    <p:sldId id="276" r:id="rId17"/>
    <p:sldId id="277" r:id="rId18"/>
    <p:sldId id="280" r:id="rId19"/>
    <p:sldId id="268" r:id="rId20"/>
    <p:sldId id="26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ученици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са приступом</c:v>
                </c:pt>
                <c:pt idx="1">
                  <c:v>без приступа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0.00%">
                  <c:v>0.98029999999999995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ученици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Sheet1!$A$2:$A$5</c:f>
              <c:strCache>
                <c:ptCount val="2"/>
                <c:pt idx="0">
                  <c:v>активни на платформи</c:v>
                </c:pt>
                <c:pt idx="1">
                  <c:v>пасивни на платформи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ученици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успела јер су научили ново</c:v>
                </c:pt>
                <c:pt idx="1">
                  <c:v>успела јер су разумели часове на РТС</c:v>
                </c:pt>
                <c:pt idx="2">
                  <c:v>није успела</c:v>
                </c:pt>
                <c:pt idx="3">
                  <c:v>уздржаних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0.627</c:v>
                </c:pt>
                <c:pt idx="1">
                  <c:v>0.35299999999999998</c:v>
                </c:pt>
                <c:pt idx="2">
                  <c:v>5.0000000000000001E-3</c:v>
                </c:pt>
                <c:pt idx="3">
                  <c:v>1.4999999999999999E-2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Пример наставе Историје на даљину</a:t>
            </a:r>
            <a:endParaRPr lang="sr-Cyrl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/>
              <a:t>НАСТАВНИК: Марина Радичевић</a:t>
            </a:r>
          </a:p>
          <a:p>
            <a:r>
              <a:rPr lang="sr-Cyrl-RS" dirty="0" smtClean="0"/>
              <a:t>Школа: „Влада Аксентијевић“, Поенкареова 8, 1100 Београд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2707017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229" y="283335"/>
            <a:ext cx="8481985" cy="1017431"/>
          </a:xfrm>
        </p:spPr>
        <p:txBody>
          <a:bodyPr>
            <a:normAutofit/>
          </a:bodyPr>
          <a:lstStyle/>
          <a:p>
            <a:r>
              <a:rPr lang="sr-Cyrl-RS" sz="2000" dirty="0" smtClean="0"/>
              <a:t>Динамика часа</a:t>
            </a:r>
            <a:endParaRPr lang="sr-Cyrl-R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229" y="953037"/>
            <a:ext cx="9872871" cy="4038600"/>
          </a:xfrm>
        </p:spPr>
        <p:txBody>
          <a:bodyPr/>
          <a:lstStyle/>
          <a:p>
            <a:r>
              <a:rPr lang="sr-Cyrl-RS" sz="1600" dirty="0" smtClean="0"/>
              <a:t>Дискусије на стриму биле су врло ужурбане и са доста учесника и паметних одговора. Нека одељења су била активнија писмено, а нека на Зум састанку или Гугл миту. Међутим, то може бити предмет другог истраживања и расправе.</a:t>
            </a:r>
            <a:endParaRPr lang="sr-Latn-RS" sz="1600" dirty="0" smtClean="0"/>
          </a:p>
          <a:p>
            <a:r>
              <a:rPr lang="sr-Cyrl-RS" sz="1600" dirty="0" smtClean="0"/>
              <a:t> Праве панел дискусије су вођене у прве три недеље </a:t>
            </a:r>
            <a:r>
              <a:rPr lang="sr-Cyrl-RS" sz="1800" dirty="0" smtClean="0"/>
              <a:t>ванредног стања: </a:t>
            </a:r>
            <a:endParaRPr lang="en-US" sz="1800" dirty="0" smtClean="0"/>
          </a:p>
          <a:p>
            <a:pPr marL="45720" indent="0">
              <a:buNone/>
            </a:pPr>
            <a:r>
              <a:rPr lang="sr-Cyrl-RS" sz="1200" b="1" dirty="0" smtClean="0">
                <a:solidFill>
                  <a:srgbClr val="FF0000"/>
                </a:solidFill>
              </a:rPr>
              <a:t>Док нисмо почели са састанцима уживо одељењима сам делила филмове: Конкретно за осмаке то је био филм о „Стварање краљевине СХС“, документарц и играни филм у сито врме што је већ првог дана пандемије у одељењу 8/1 било пропраћено са много коментара.</a:t>
            </a:r>
          </a:p>
          <a:p>
            <a:pPr marL="45720" indent="0">
              <a:buNone/>
            </a:pPr>
            <a:endParaRPr lang="sr-Cyrl-RS" sz="1200" b="1" dirty="0" smtClean="0">
              <a:solidFill>
                <a:srgbClr val="FF0000"/>
              </a:solidFill>
            </a:endParaRPr>
          </a:p>
          <a:p>
            <a:pPr marL="45720" indent="0">
              <a:buNone/>
            </a:pPr>
            <a:endParaRPr lang="sr-Cyrl-RS" sz="1800" dirty="0" smtClean="0"/>
          </a:p>
          <a:p>
            <a:pPr marL="45720" indent="0">
              <a:buNone/>
            </a:pPr>
            <a:endParaRPr lang="de-DE" sz="1800" dirty="0" smtClean="0"/>
          </a:p>
          <a:p>
            <a:endParaRPr lang="sr-Latn-RS" sz="1800" dirty="0" smtClean="0"/>
          </a:p>
          <a:p>
            <a:pPr marL="45720" indent="0">
              <a:buNone/>
            </a:pPr>
            <a:endParaRPr lang="sr-Latn-RS" sz="1800" dirty="0" smtClean="0"/>
          </a:p>
          <a:p>
            <a:endParaRPr lang="sr-Latn-RS" sz="1800" dirty="0" smtClean="0"/>
          </a:p>
          <a:p>
            <a:endParaRPr lang="de-DE" sz="1800" dirty="0" smtClean="0"/>
          </a:p>
          <a:p>
            <a:pPr marL="45720" indent="0">
              <a:buNone/>
            </a:pPr>
            <a:endParaRPr lang="de-DE" dirty="0" smtClean="0"/>
          </a:p>
          <a:p>
            <a:pPr marL="45720" indent="0">
              <a:buNone/>
            </a:pPr>
            <a:endParaRPr lang="sr-Cyrl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602" y="2740683"/>
            <a:ext cx="7585655" cy="383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65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147" y="480812"/>
            <a:ext cx="9875520" cy="1356360"/>
          </a:xfrm>
        </p:spPr>
        <p:txBody>
          <a:bodyPr>
            <a:noAutofit/>
          </a:bodyPr>
          <a:lstStyle/>
          <a:p>
            <a:r>
              <a:rPr lang="sr-Cyrl-RS" sz="1800" dirty="0"/>
              <a:t>Одељења која су највише радила пројекте су </a:t>
            </a:r>
            <a:r>
              <a:rPr lang="sr-Latn-RS" sz="1800" dirty="0" smtClean="0"/>
              <a:t>V1 i VI1.</a:t>
            </a:r>
            <a:r>
              <a:rPr lang="sr-Cyrl-RS" sz="1800" dirty="0" smtClean="0"/>
              <a:t> </a:t>
            </a:r>
            <a:r>
              <a:rPr lang="sr-Latn-RS" sz="1800" dirty="0"/>
              <a:t/>
            </a:r>
            <a:br>
              <a:rPr lang="sr-Latn-RS" sz="1800" dirty="0"/>
            </a:br>
            <a:r>
              <a:rPr lang="sr-Cyrl-RS" sz="1800" dirty="0" smtClean="0"/>
              <a:t> </a:t>
            </a:r>
            <a:r>
              <a:rPr lang="sr-Cyrl-RS" sz="1800" dirty="0"/>
              <a:t>У</a:t>
            </a:r>
            <a:r>
              <a:rPr lang="sr-Cyrl-RS" sz="1800" dirty="0" smtClean="0"/>
              <a:t>ченици </a:t>
            </a:r>
            <a:r>
              <a:rPr lang="sr-Cyrl-RS" sz="1800" dirty="0" smtClean="0"/>
              <a:t>су задавали пиања једни другима у презентацијама што их је наводило </a:t>
            </a:r>
            <a:r>
              <a:rPr lang="sr-Cyrl-RS" sz="1800" dirty="0" smtClean="0"/>
              <a:t>да даље </a:t>
            </a:r>
            <a:r>
              <a:rPr lang="sr-Cyrl-RS" sz="1800" dirty="0" smtClean="0"/>
              <a:t>истражују и долазе до сјајних информација и закључака</a:t>
            </a:r>
            <a:r>
              <a:rPr lang="sr-Cyrl-RS" sz="1800" dirty="0" smtClean="0"/>
              <a:t>.</a:t>
            </a:r>
            <a:r>
              <a:rPr lang="en-US" sz="1800" dirty="0" smtClean="0"/>
              <a:t> </a:t>
            </a:r>
            <a:r>
              <a:rPr lang="sr-Cyrl-RS" sz="1800" dirty="0" smtClean="0"/>
              <a:t>Ту је пример једног ученика који је замолио да ради о дужничком ропству свуда у свету дирнут филмовима о Сули и Цезару и Исусу Христу које смо гледали на стриму.</a:t>
            </a:r>
            <a:r>
              <a:rPr lang="sr-Latn-RS" sz="1800" dirty="0" smtClean="0"/>
              <a:t> </a:t>
            </a:r>
            <a:r>
              <a:rPr lang="sr-Cyrl-RS" sz="1800" dirty="0" smtClean="0"/>
              <a:t>Као и Александар који је захваљујућ серијалу „Путеви средњег века“ хтео да одгонетне историју црк</a:t>
            </a:r>
            <a:r>
              <a:rPr lang="sr-Cyrl-RS" sz="1800" dirty="0"/>
              <a:t>в</a:t>
            </a:r>
            <a:r>
              <a:rPr lang="sr-Cyrl-RS" sz="1800" dirty="0" smtClean="0"/>
              <a:t>е СВ. Петра и Павла у Расу.</a:t>
            </a:r>
            <a:endParaRPr lang="sr-Cyrl-R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794" y="2092366"/>
            <a:ext cx="5482925" cy="3471308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54" y="2092366"/>
            <a:ext cx="6002777" cy="212501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7" y="3774122"/>
            <a:ext cx="6388403" cy="265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50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400" dirty="0"/>
              <a:t>Потешкоће у реализовању наставе на </a:t>
            </a:r>
            <a:r>
              <a:rPr lang="sr-Cyrl-RS" sz="2400" dirty="0" smtClean="0"/>
              <a:t>даљину и начини за њихово пребазилажење:</a:t>
            </a:r>
            <a:endParaRPr lang="sr-Cyrl-R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Clr>
                <a:srgbClr val="A6B727"/>
              </a:buClr>
            </a:pPr>
            <a:r>
              <a:rPr lang="sr-Cyrl-RS" dirty="0">
                <a:solidFill>
                  <a:srgbClr val="A6B727"/>
                </a:solidFill>
              </a:rPr>
              <a:t>Немају сва деца интернет нити рачунар или таблет</a:t>
            </a:r>
            <a:r>
              <a:rPr lang="sr-Cyrl-RS" dirty="0" smtClean="0">
                <a:solidFill>
                  <a:srgbClr val="A6B727"/>
                </a:solidFill>
              </a:rPr>
              <a:t>.</a:t>
            </a:r>
            <a:endParaRPr lang="sr-Cyrl-RS" dirty="0">
              <a:solidFill>
                <a:srgbClr val="A6B727"/>
              </a:solidFill>
            </a:endParaRPr>
          </a:p>
          <a:p>
            <a:pPr lvl="0">
              <a:buClr>
                <a:srgbClr val="A6B727"/>
              </a:buClr>
            </a:pPr>
            <a:r>
              <a:rPr lang="sr-Cyrl-RS" dirty="0">
                <a:solidFill>
                  <a:srgbClr val="A6B727"/>
                </a:solidFill>
              </a:rPr>
              <a:t>Схватање ванредног стања као новог </a:t>
            </a:r>
            <a:r>
              <a:rPr lang="sr-Cyrl-RS" dirty="0" smtClean="0">
                <a:solidFill>
                  <a:srgbClr val="A6B727"/>
                </a:solidFill>
              </a:rPr>
              <a:t>распуста, непојављивање </a:t>
            </a:r>
            <a:r>
              <a:rPr lang="sr-Cyrl-RS" dirty="0">
                <a:solidFill>
                  <a:srgbClr val="A6B727"/>
                </a:solidFill>
              </a:rPr>
              <a:t>на стриму, недостављање задатака.</a:t>
            </a:r>
          </a:p>
          <a:p>
            <a:endParaRPr lang="sr-Cyrl-RS" dirty="0" smtClean="0"/>
          </a:p>
          <a:p>
            <a:r>
              <a:rPr lang="sr-Cyrl-RS" dirty="0" smtClean="0"/>
              <a:t>Обраћање ђацима поруком на стриму и објашњавање последица ако се не укључе у рад.</a:t>
            </a:r>
          </a:p>
          <a:p>
            <a:r>
              <a:rPr lang="sr-Cyrl-RS" dirty="0" smtClean="0"/>
              <a:t>Обраћање разредном старешини који је сопственим залагањем објашњавао ученику да мора да се укључи у рад како не би трпео последице.</a:t>
            </a:r>
          </a:p>
          <a:p>
            <a:r>
              <a:rPr lang="sr-Cyrl-RS" dirty="0" smtClean="0"/>
              <a:t>Прослеђивање задатака ученицима који немају интернет или рачунар на вибер или обавештавањем телефоном. Ова група ученика је своје задатке достављала на време углавном их је писала руком сликала и слала мени лично или прво разредном старешини.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599385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962363" cy="613893"/>
          </a:xfrm>
        </p:spPr>
        <p:txBody>
          <a:bodyPr>
            <a:normAutofit/>
          </a:bodyPr>
          <a:lstStyle/>
          <a:p>
            <a:r>
              <a:rPr lang="sr-Cyrl-RS" sz="2400" dirty="0" smtClean="0"/>
              <a:t>Апликације за реализовање часова</a:t>
            </a:r>
            <a:endParaRPr lang="sr-Cyrl-R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180" y="1223493"/>
            <a:ext cx="9701012" cy="4340180"/>
          </a:xfrm>
        </p:spPr>
        <p:txBody>
          <a:bodyPr>
            <a:normAutofit fontScale="70000" lnSpcReduction="20000"/>
          </a:bodyPr>
          <a:lstStyle/>
          <a:p>
            <a:r>
              <a:rPr lang="sr-Cyrl-RS" sz="2600" dirty="0" smtClean="0"/>
              <a:t>Сва одељења имала су часове уживо преко горе наведених апликација. </a:t>
            </a:r>
          </a:p>
          <a:p>
            <a:r>
              <a:rPr lang="sr-Cyrl-RS" sz="2600" dirty="0" smtClean="0"/>
              <a:t>Поред тога за оне који немају могућности радили смо највише на </a:t>
            </a:r>
            <a:r>
              <a:rPr lang="en-US" sz="2600" dirty="0" err="1" smtClean="0"/>
              <a:t>WhatsApp</a:t>
            </a:r>
            <a:r>
              <a:rPr lang="en-US" sz="2600" dirty="0" smtClean="0"/>
              <a:t>-</a:t>
            </a:r>
            <a:r>
              <a:rPr lang="sr-Cyrl-RS" sz="2600" dirty="0" smtClean="0"/>
              <a:t>у</a:t>
            </a:r>
            <a:r>
              <a:rPr lang="en-US" sz="2600" dirty="0" smtClean="0"/>
              <a:t> </a:t>
            </a:r>
            <a:r>
              <a:rPr lang="en-US" sz="2600" dirty="0" err="1" smtClean="0"/>
              <a:t>Viber</a:t>
            </a:r>
            <a:r>
              <a:rPr lang="sr-Cyrl-RS" sz="2600" dirty="0" smtClean="0"/>
              <a:t>-у. </a:t>
            </a:r>
          </a:p>
          <a:p>
            <a:r>
              <a:rPr lang="sr-Cyrl-RS" sz="2600" dirty="0" smtClean="0"/>
              <a:t>На </a:t>
            </a:r>
            <a:r>
              <a:rPr lang="sr-Latn-RS" sz="2600" dirty="0" smtClean="0"/>
              <a:t>Whatsapp </a:t>
            </a:r>
            <a:r>
              <a:rPr lang="sr-Cyrl-RS" sz="2600" dirty="0" smtClean="0"/>
              <a:t>апликацији се могу поделити презентације што је одлично прошло са двоје ученика који су преатили моје активности само преко једног телефона.</a:t>
            </a:r>
          </a:p>
          <a:p>
            <a:r>
              <a:rPr lang="sr-Cyrl-RS" sz="2600" dirty="0" smtClean="0"/>
              <a:t>Вибер је такође полсужио за оне које су морали да шаљу радове писане руком.</a:t>
            </a:r>
            <a:endParaRPr lang="en-US" sz="2600" dirty="0"/>
          </a:p>
          <a:p>
            <a:pPr marL="45720" indent="0">
              <a:buNone/>
            </a:pPr>
            <a:endParaRPr lang="sr-Cyrl-RS" sz="2600" dirty="0" smtClean="0"/>
          </a:p>
          <a:p>
            <a:r>
              <a:rPr lang="sr-Cyrl-RS" sz="2600" dirty="0" smtClean="0"/>
              <a:t>Запажања: </a:t>
            </a:r>
            <a:r>
              <a:rPr lang="sr-Cyrl-RS" sz="2600" dirty="0"/>
              <a:t>Током часа уживо, углавном сви ђаци су јавили. Када се прегледа стрим види се да су остављали поруке да немају миркофон или камеру или и једно и друго али да ме чују. </a:t>
            </a:r>
          </a:p>
          <a:p>
            <a:r>
              <a:rPr lang="sr-Cyrl-RS" sz="2600" dirty="0"/>
              <a:t>Од </a:t>
            </a:r>
            <a:r>
              <a:rPr lang="sr-Cyrl-RS" sz="2600" dirty="0" smtClean="0"/>
              <a:t>30</a:t>
            </a:r>
            <a:r>
              <a:rPr lang="en-US" sz="2600" dirty="0" smtClean="0"/>
              <a:t>6</a:t>
            </a:r>
            <a:r>
              <a:rPr lang="sr-Cyrl-RS" sz="2600" dirty="0" smtClean="0"/>
              <a:t> </a:t>
            </a:r>
            <a:r>
              <a:rPr lang="sr-Cyrl-RS" sz="2600" dirty="0"/>
              <a:t>ученика да нема могућности за овакав вид наставе пријављено је 6 ђака. </a:t>
            </a:r>
          </a:p>
          <a:p>
            <a:r>
              <a:rPr lang="sr-Cyrl-RS" sz="2600" dirty="0"/>
              <a:t>Стога покривеност а нивоу целе школе је 98, </a:t>
            </a:r>
            <a:r>
              <a:rPr lang="sr-Cyrl-RS" sz="2600" dirty="0" smtClean="0"/>
              <a:t>0</a:t>
            </a:r>
            <a:r>
              <a:rPr lang="en-US" sz="2600" dirty="0" smtClean="0"/>
              <a:t>3</a:t>
            </a:r>
            <a:r>
              <a:rPr lang="sr-Cyrl-RS" sz="2600" dirty="0" smtClean="0"/>
              <a:t>% </a:t>
            </a:r>
            <a:r>
              <a:rPr lang="sr-Cyrl-RS" sz="2600" dirty="0"/>
              <a:t>ученика. Док је </a:t>
            </a:r>
            <a:r>
              <a:rPr lang="sr-Cyrl-RS" sz="2600" dirty="0" smtClean="0"/>
              <a:t>1,9</a:t>
            </a:r>
            <a:r>
              <a:rPr lang="en-US" sz="2600" dirty="0" smtClean="0"/>
              <a:t>6</a:t>
            </a:r>
            <a:r>
              <a:rPr lang="sr-Cyrl-RS" sz="2600" dirty="0" smtClean="0"/>
              <a:t>% </a:t>
            </a:r>
            <a:r>
              <a:rPr lang="sr-Cyrl-RS" sz="2600" dirty="0"/>
              <a:t>ученика добијао задатке и задужења преко телефона или аплиација наведених у претходном слајду.</a:t>
            </a:r>
          </a:p>
          <a:p>
            <a:r>
              <a:rPr lang="sr-Cyrl-RS" sz="2600" dirty="0"/>
              <a:t>Проценат ученика који </a:t>
            </a:r>
            <a:r>
              <a:rPr lang="sr-Cyrl-RS" sz="2600" dirty="0" smtClean="0"/>
              <a:t>нису учествовали у дискусијама на стриму је 4,33. На стриму и часовима уживо активно је деловало 95, 66% (нису каснили са задацима, коментарима и укључивали су се у час).</a:t>
            </a:r>
            <a:endParaRPr lang="en-US" sz="2600" dirty="0"/>
          </a:p>
          <a:p>
            <a:endParaRPr lang="en-US" sz="4000" dirty="0"/>
          </a:p>
          <a:p>
            <a:endParaRPr lang="en-US" dirty="0"/>
          </a:p>
          <a:p>
            <a:pPr marL="45720" indent="0">
              <a:buNone/>
            </a:pPr>
            <a:endParaRPr lang="sr-Cyrl-RS" dirty="0" smtClean="0"/>
          </a:p>
          <a:p>
            <a:pPr marL="45720" indent="0">
              <a:buNone/>
            </a:pPr>
            <a:endParaRPr lang="sr-Cyrl-RS" dirty="0" smtClean="0"/>
          </a:p>
          <a:p>
            <a:pPr marL="45720" indent="0">
              <a:buNone/>
            </a:pP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3224367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Графички приказ</a:t>
            </a:r>
            <a:endParaRPr lang="sr-Cyrl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sr-Cyrl-RS" dirty="0" smtClean="0"/>
              <a:t>Однос ученика који могу и немогу да се укључе у платформу</a:t>
            </a:r>
            <a:endParaRPr lang="sr-Cyrl-R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r-Cyrl-RS" dirty="0" smtClean="0"/>
              <a:t>Однос ученика који су активни и пасивни на платформи</a:t>
            </a:r>
            <a:endParaRPr lang="sr-Cyrl-RS" dirty="0"/>
          </a:p>
        </p:txBody>
      </p:sp>
      <p:graphicFrame>
        <p:nvGraphicFramePr>
          <p:cNvPr id="21" name="Content Placeholder 2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76508437"/>
              </p:ext>
            </p:extLst>
          </p:nvPr>
        </p:nvGraphicFramePr>
        <p:xfrm>
          <a:off x="1143000" y="2720975"/>
          <a:ext cx="4754563" cy="338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7" name="Content Placeholder 2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035130106"/>
              </p:ext>
            </p:extLst>
          </p:nvPr>
        </p:nvGraphicFramePr>
        <p:xfrm>
          <a:off x="6269038" y="2719388"/>
          <a:ext cx="4754562" cy="3382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52699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160099" cy="1180563"/>
          </a:xfrm>
        </p:spPr>
        <p:txBody>
          <a:bodyPr>
            <a:normAutofit fontScale="90000"/>
          </a:bodyPr>
          <a:lstStyle/>
          <a:p>
            <a:r>
              <a:rPr lang="sr-Cyrl-RS" sz="2400" dirty="0" smtClean="0"/>
              <a:t>Истраживање о наученом градиву</a:t>
            </a:r>
            <a:br>
              <a:rPr lang="sr-Cyrl-RS" sz="2400" dirty="0" smtClean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000" dirty="0" smtClean="0"/>
              <a:t>Резултати о томе када су најбоље научили градиво и које методе и технике су им помогле да разумеју градиво су следећи:</a:t>
            </a:r>
            <a:br>
              <a:rPr lang="sr-Cyrl-RS" sz="20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endParaRPr lang="sr-Cyrl-R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r-Cyrl-R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23049" y="2283423"/>
            <a:ext cx="4754880" cy="3383280"/>
          </a:xfrm>
        </p:spPr>
        <p:txBody>
          <a:bodyPr/>
          <a:lstStyle/>
          <a:p>
            <a:pPr marL="45720" indent="0">
              <a:buNone/>
            </a:pPr>
            <a:endParaRPr lang="sr-Cyrl-R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71" y="1584100"/>
            <a:ext cx="10630003" cy="4082603"/>
          </a:xfrm>
        </p:spPr>
      </p:pic>
    </p:spTree>
    <p:extLst>
      <p:ext uri="{BB962C8B-B14F-4D97-AF65-F5344CB8AC3E}">
        <p14:creationId xmlns:p14="http://schemas.microsoft.com/office/powerpoint/2010/main" val="4049324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1" y="271976"/>
            <a:ext cx="9875520" cy="1356360"/>
          </a:xfrm>
        </p:spPr>
        <p:txBody>
          <a:bodyPr>
            <a:normAutofit/>
          </a:bodyPr>
          <a:lstStyle/>
          <a:p>
            <a:r>
              <a:rPr lang="sr-Cyrl-RS" sz="2400" dirty="0" smtClean="0"/>
              <a:t>Када су у питању методе и технике тј. тип часа у ванредним околностима графикон изгледа овако:</a:t>
            </a:r>
            <a:endParaRPr lang="sr-Cyrl-R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9" y="1856935"/>
            <a:ext cx="10972800" cy="4752165"/>
          </a:xfrm>
        </p:spPr>
      </p:pic>
    </p:spTree>
    <p:extLst>
      <p:ext uri="{BB962C8B-B14F-4D97-AF65-F5344CB8AC3E}">
        <p14:creationId xmlns:p14="http://schemas.microsoft.com/office/powerpoint/2010/main" val="3572714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Да ли је настава историје на даљину успела?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3378" y="1965961"/>
            <a:ext cx="8707902" cy="4322298"/>
          </a:xfrm>
        </p:spPr>
        <p:txBody>
          <a:bodyPr>
            <a:normAutofit/>
          </a:bodyPr>
          <a:lstStyle/>
          <a:p>
            <a:r>
              <a:rPr lang="sr-Cyrl-RS" sz="2000" dirty="0" smtClean="0">
                <a:solidFill>
                  <a:schemeClr val="bg2">
                    <a:lumMod val="10000"/>
                  </a:schemeClr>
                </a:solidFill>
              </a:rPr>
              <a:t>Анкета о успеху наставе на даљину:</a:t>
            </a:r>
          </a:p>
          <a:p>
            <a:r>
              <a:rPr lang="sr-Cyrl-RS" sz="2000" dirty="0" smtClean="0">
                <a:solidFill>
                  <a:schemeClr val="bg2">
                    <a:lumMod val="10000"/>
                  </a:schemeClr>
                </a:solidFill>
              </a:rPr>
              <a:t>62, 7 % ученика изјаснило се да је успела јер су помоћу Гугл учионице и часова помоћу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Meet-a </a:t>
            </a:r>
            <a:r>
              <a:rPr lang="sr-Cyrl-RS" sz="2000" dirty="0" smtClean="0">
                <a:solidFill>
                  <a:schemeClr val="bg2">
                    <a:lumMod val="10000"/>
                  </a:schemeClr>
                </a:solidFill>
              </a:rPr>
              <a:t>и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Zoom-a </a:t>
            </a:r>
            <a:r>
              <a:rPr lang="sr-Cyrl-RS" sz="2000" dirty="0" smtClean="0">
                <a:solidFill>
                  <a:schemeClr val="bg2">
                    <a:lumMod val="10000"/>
                  </a:schemeClr>
                </a:solidFill>
              </a:rPr>
              <a:t>научили нове и занимљиве ствари.</a:t>
            </a:r>
          </a:p>
          <a:p>
            <a:r>
              <a:rPr lang="sr-Cyrl-RS" sz="2000" dirty="0" smtClean="0">
                <a:solidFill>
                  <a:schemeClr val="bg2">
                    <a:lumMod val="10000"/>
                  </a:schemeClr>
                </a:solidFill>
              </a:rPr>
              <a:t> 35,3% ученика изјаснило се да је успела јер су им часови спроведени на Гугл учиочионици и другим апликацијама помогли да разумеју лекције на РТС 3 и у уџбенику.</a:t>
            </a:r>
          </a:p>
          <a:p>
            <a:r>
              <a:rPr lang="sr-Cyrl-RS" sz="2000" dirty="0" smtClean="0">
                <a:solidFill>
                  <a:schemeClr val="bg2">
                    <a:lumMod val="10000"/>
                  </a:schemeClr>
                </a:solidFill>
              </a:rPr>
              <a:t>0,5% ученика сматра да настава на даљину није успела јер им часови са телевизије и даље нису јасни.</a:t>
            </a:r>
          </a:p>
          <a:p>
            <a:r>
              <a:rPr lang="sr-Cyrl-RS" sz="2000" dirty="0" smtClean="0">
                <a:solidFill>
                  <a:schemeClr val="bg2">
                    <a:lumMod val="10000"/>
                  </a:schemeClr>
                </a:solidFill>
              </a:rPr>
              <a:t>1,5% ученика је суздржано.</a:t>
            </a:r>
          </a:p>
          <a:p>
            <a:pPr marL="45720" indent="0">
              <a:buNone/>
            </a:pPr>
            <a:endParaRPr lang="sr-Cyrl-RS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45720" indent="0">
              <a:buNone/>
            </a:pPr>
            <a:r>
              <a:rPr lang="sr-Cyrl-RS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marL="45720" indent="0">
              <a:buNone/>
            </a:pPr>
            <a:endParaRPr lang="sr-Cyrl-RS" sz="20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760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Графички приказ</a:t>
            </a:r>
            <a:endParaRPr lang="sr-Cyrl-R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0143005"/>
              </p:ext>
            </p:extLst>
          </p:nvPr>
        </p:nvGraphicFramePr>
        <p:xfrm>
          <a:off x="1143000" y="2057400"/>
          <a:ext cx="9872663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2173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9" y="4076700"/>
            <a:ext cx="4876801" cy="27486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89" y="-14582"/>
            <a:ext cx="7391411" cy="41382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УН клуб</a:t>
            </a:r>
            <a:endParaRPr lang="sr-Cyrl-R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r-Cyrl-RS" sz="3200" b="1" dirty="0" smtClean="0">
                <a:solidFill>
                  <a:schemeClr val="bg2">
                    <a:lumMod val="10000"/>
                  </a:schemeClr>
                </a:solidFill>
              </a:rPr>
              <a:t>Својим деловањем трудила сам се да им продубим свест о опасности корона вируса, али и о томе да једни другима треба да помажу.</a:t>
            </a:r>
          </a:p>
          <a:p>
            <a:r>
              <a:rPr lang="sr-Cyrl-RS" sz="3200" b="1" dirty="0" smtClean="0">
                <a:solidFill>
                  <a:schemeClr val="bg2">
                    <a:lumMod val="10000"/>
                  </a:schemeClr>
                </a:solidFill>
              </a:rPr>
              <a:t>Да чине добро вољенима и другарима ако их не посећују</a:t>
            </a:r>
            <a:r>
              <a:rPr lang="sr-Cyrl-RS" sz="3200" b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sr-Cyrl-RS" sz="32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sr-Cyrl-RS" sz="3200" b="1" dirty="0" smtClean="0">
                <a:solidFill>
                  <a:schemeClr val="bg2">
                    <a:lumMod val="10000"/>
                  </a:schemeClr>
                </a:solidFill>
              </a:rPr>
              <a:t>Активност је спроведена кроз дискусије на теме које обрађује профил 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</a:rPr>
              <a:t>UNICEF</a:t>
            </a:r>
            <a:r>
              <a:rPr lang="sr-Cyrl-RS" sz="3200" b="1" dirty="0" smtClean="0">
                <a:solidFill>
                  <a:schemeClr val="bg2">
                    <a:lumMod val="10000"/>
                  </a:schemeClr>
                </a:solidFill>
              </a:rPr>
              <a:t>-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</a:rPr>
              <a:t>A </a:t>
            </a:r>
            <a:r>
              <a:rPr lang="sr-Cyrl-RS" sz="3200" b="1" dirty="0" smtClean="0">
                <a:solidFill>
                  <a:schemeClr val="bg2">
                    <a:lumMod val="10000"/>
                  </a:schemeClr>
                </a:solidFill>
              </a:rPr>
              <a:t>и других 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</a:rPr>
              <a:t>UN </a:t>
            </a:r>
            <a:r>
              <a:rPr lang="sr-Cyrl-RS" sz="3200" b="1" dirty="0" smtClean="0">
                <a:solidFill>
                  <a:schemeClr val="bg2">
                    <a:lumMod val="10000"/>
                  </a:schemeClr>
                </a:solidFill>
              </a:rPr>
              <a:t>агенција преко инстаграма.</a:t>
            </a:r>
            <a:endParaRPr lang="sr-Cyrl-RS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60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Организовање натаве и </a:t>
            </a:r>
            <a:r>
              <a:rPr lang="sr-Cyrl-RS" dirty="0" smtClean="0"/>
              <a:t>врсте </a:t>
            </a:r>
            <a:r>
              <a:rPr lang="sr-Cyrl-RS" dirty="0" smtClean="0"/>
              <a:t>учионица: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endParaRPr lang="sr-Cyrl-RS" sz="2400" dirty="0" smtClean="0"/>
          </a:p>
          <a:p>
            <a:pPr marL="45720" indent="0">
              <a:buNone/>
            </a:pPr>
            <a:r>
              <a:rPr lang="sr-Cyrl-RS" sz="2400" dirty="0" smtClean="0"/>
              <a:t>Наставу је требало организовати брзо и ефикасно.</a:t>
            </a:r>
          </a:p>
          <a:p>
            <a:pPr marL="45720" indent="0">
              <a:buNone/>
            </a:pPr>
            <a:r>
              <a:rPr lang="sr-Cyrl-RS" sz="2400" dirty="0" smtClean="0"/>
              <a:t>Колектив школе „Влада Аксентијевић“ одлучио се за рад на платформи „Гугл учионица“ - </a:t>
            </a:r>
            <a:r>
              <a:rPr lang="en-US" sz="2400" dirty="0" smtClean="0"/>
              <a:t>classroom.google.com</a:t>
            </a:r>
          </a:p>
          <a:p>
            <a:pPr marL="45720" indent="0">
              <a:buNone/>
            </a:pPr>
            <a:r>
              <a:rPr lang="sr-Cyrl-RS" sz="2400" dirty="0" smtClean="0"/>
              <a:t>На платформи се организују учионице. Простор учионице назива се „стрим“. </a:t>
            </a:r>
          </a:p>
          <a:p>
            <a:pPr marL="45720" indent="0">
              <a:buNone/>
            </a:pPr>
            <a:r>
              <a:rPr lang="sr-Cyrl-RS" sz="2400" dirty="0" smtClean="0"/>
              <a:t>На стрим се могу постављати филмови, слике, али може се организовати и конференција</a:t>
            </a:r>
            <a:r>
              <a:rPr lang="sr-Cyrl-RS" sz="2400" dirty="0" smtClean="0"/>
              <a:t>.</a:t>
            </a:r>
          </a:p>
          <a:p>
            <a:pPr marL="45720" indent="0">
              <a:buNone/>
            </a:pPr>
            <a:r>
              <a:rPr lang="sr-Cyrl-RS" sz="2400" dirty="0" smtClean="0"/>
              <a:t>Врсте:</a:t>
            </a:r>
            <a:endParaRPr lang="sr-Latn-RS" sz="2400" dirty="0" smtClean="0"/>
          </a:p>
          <a:p>
            <a:r>
              <a:rPr lang="sr-Cyrl-RS" sz="2400" dirty="0"/>
              <a:t>Учионице за одвијање саме наставе по одељењима.</a:t>
            </a:r>
          </a:p>
          <a:p>
            <a:r>
              <a:rPr lang="sr-Cyrl-RS" sz="2400" dirty="0"/>
              <a:t>Учионице за активност коју зовемо „Свакодневни живот у прошлости“ за 5 и 7 разред</a:t>
            </a:r>
          </a:p>
          <a:p>
            <a:r>
              <a:rPr lang="sr-Cyrl-RS" sz="2400" dirty="0"/>
              <a:t>Учионица у којој сам припремала осмаке за пријемни.</a:t>
            </a:r>
          </a:p>
          <a:p>
            <a:r>
              <a:rPr lang="sr-Cyrl-RS" sz="2400" dirty="0"/>
              <a:t>Учионица за УН клуб</a:t>
            </a:r>
            <a:endParaRPr lang="sr-Latn-RS" sz="2400" dirty="0"/>
          </a:p>
          <a:p>
            <a:pPr marL="45720" indent="0">
              <a:buNone/>
            </a:pPr>
            <a:endParaRPr lang="sr-Cyrl-RS" sz="2400" dirty="0" smtClean="0"/>
          </a:p>
        </p:txBody>
      </p:sp>
    </p:spTree>
    <p:extLst>
      <p:ext uri="{BB962C8B-B14F-4D97-AF65-F5344CB8AC3E}">
        <p14:creationId xmlns:p14="http://schemas.microsoft.com/office/powerpoint/2010/main" val="2285869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Закључак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Због недостатка контроле неретко се дешавало да ученици много касне са радовима и да их треба више пута на Гугл учионици али и преко разредног опомињати да раде задатке.</a:t>
            </a:r>
          </a:p>
          <a:p>
            <a:r>
              <a:rPr lang="sr-Cyrl-RS" dirty="0" smtClean="0"/>
              <a:t>Многима је одговарало учење кроз спремање пројеката тако да су се заинтересовали за задату тему више и запамтили они што је на њих оставило највећи утисак.</a:t>
            </a:r>
            <a:endParaRPr lang="sr-Latn-RS" dirty="0" smtClean="0"/>
          </a:p>
          <a:p>
            <a:r>
              <a:rPr lang="sr-Cyrl-RS" smtClean="0"/>
              <a:t>Због таквог начина рада, наставничке обавезе су се увећале и достигле озбиљност рада који се спроводи на факултетима.</a:t>
            </a:r>
            <a:endParaRPr lang="sr-Cyrl-RS" dirty="0" smtClean="0"/>
          </a:p>
          <a:p>
            <a:r>
              <a:rPr lang="sr-Cyrl-RS" dirty="0" smtClean="0"/>
              <a:t>Ученици су се изјаснили да су најбоље научили градиво када су радили презентације или задатке есејског типа, а не тестове и контролне што нас може упутити како даље да усмеравамо њихов развој и како да их оцењујемо.</a:t>
            </a:r>
          </a:p>
          <a:p>
            <a:pPr marL="45720" indent="0">
              <a:buNone/>
            </a:pPr>
            <a:endParaRPr lang="sr-Cyrl-RS" dirty="0" smtClean="0"/>
          </a:p>
        </p:txBody>
      </p:sp>
    </p:spTree>
    <p:extLst>
      <p:ext uri="{BB962C8B-B14F-4D97-AF65-F5344CB8AC3E}">
        <p14:creationId xmlns:p14="http://schemas.microsoft.com/office/powerpoint/2010/main" val="996560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27" y="1408290"/>
            <a:ext cx="10058400" cy="463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403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47" y="1428646"/>
            <a:ext cx="11451305" cy="279562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44710" y="553792"/>
            <a:ext cx="9128674" cy="591519"/>
          </a:xfrm>
        </p:spPr>
        <p:txBody>
          <a:bodyPr/>
          <a:lstStyle/>
          <a:p>
            <a:r>
              <a:rPr lang="sr-Cyrl-RS" sz="2000" dirty="0" smtClean="0"/>
              <a:t>Додатне учионице</a:t>
            </a:r>
            <a:endParaRPr lang="sr-Cyrl-R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709928" y="4507605"/>
            <a:ext cx="8631807" cy="1287887"/>
          </a:xfrm>
        </p:spPr>
        <p:txBody>
          <a:bodyPr>
            <a:normAutofit/>
          </a:bodyPr>
          <a:lstStyle/>
          <a:p>
            <a:pPr algn="l"/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345716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659" y="0"/>
            <a:ext cx="6697014" cy="695459"/>
          </a:xfrm>
        </p:spPr>
        <p:txBody>
          <a:bodyPr/>
          <a:lstStyle/>
          <a:p>
            <a:r>
              <a:rPr lang="sr-Cyrl-RS" sz="1800" dirty="0" smtClean="0"/>
              <a:t>Предуслови за успешну наставу на даљину</a:t>
            </a:r>
            <a:endParaRPr lang="sr-Cyrl-R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2282" y="1171977"/>
            <a:ext cx="9507976" cy="5116281"/>
          </a:xfrm>
        </p:spPr>
        <p:txBody>
          <a:bodyPr>
            <a:normAutofit fontScale="25000" lnSpcReduction="20000"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sr-Cyrl-RS" sz="7200" dirty="0" smtClean="0"/>
              <a:t>         </a:t>
            </a:r>
            <a:r>
              <a:rPr lang="sr-Cyrl-RS" sz="7200" dirty="0"/>
              <a:t>У</a:t>
            </a:r>
            <a:r>
              <a:rPr lang="sr-Cyrl-RS" sz="7200" dirty="0" smtClean="0"/>
              <a:t>ченици морају да имају одговарајуће компијутере и таблете да би успешно пратили наставу.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sr-Cyrl-RS" sz="7200" dirty="0"/>
              <a:t>М</a:t>
            </a:r>
            <a:r>
              <a:rPr lang="sr-Cyrl-RS" sz="7200" dirty="0" smtClean="0"/>
              <a:t>орају и да имају самопуздања да баш као у школи изнесу своје мишељне и одговоре на питање без обзира шта ће помислити или рећи вршњаци. 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sr-Cyrl-RS" sz="7200" dirty="0" smtClean="0"/>
              <a:t>Код мене у учионицама водиле су се многе раправе и „прописали су“ и „проговорили“ на стримовима и они који су у школи ћутали.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sr-Cyrl-RS" sz="7200" dirty="0" smtClean="0"/>
              <a:t>  </a:t>
            </a:r>
            <a:r>
              <a:rPr lang="sr-Cyrl-RS" sz="7200" dirty="0"/>
              <a:t>П</a:t>
            </a:r>
            <a:r>
              <a:rPr lang="sr-Cyrl-RS" sz="7200" dirty="0" smtClean="0"/>
              <a:t>равила да се спроводе одговарајуће санкције буде ли се писало ишта ружно о било коме на стриму била су јасно дефинисана од стране мене, као предметног наставника и разредних старешина који су муњевито реаговали било шта да промакне.</a:t>
            </a:r>
            <a:r>
              <a:rPr lang="sr-Cyrl-RS" sz="7200" b="1" cap="all" dirty="0" smtClean="0">
                <a:solidFill>
                  <a:srgbClr val="FFFFFF"/>
                </a:solidFill>
              </a:rPr>
              <a:t>Одељења </a:t>
            </a:r>
            <a:r>
              <a:rPr lang="sr-Cyrl-RS" sz="7200" b="1" cap="all" dirty="0">
                <a:solidFill>
                  <a:srgbClr val="FFFFFF"/>
                </a:solidFill>
              </a:rPr>
              <a:t>у којима је најуспелија настава на даљину</a:t>
            </a:r>
            <a:endParaRPr lang="sr-Cyrl-RS" sz="7200" dirty="0" smtClean="0"/>
          </a:p>
          <a:p>
            <a:pPr algn="just"/>
            <a:r>
              <a:rPr lang="sr-Cyrl-RS" sz="7200" dirty="0" smtClean="0"/>
              <a:t>Разреди у </a:t>
            </a:r>
            <a:r>
              <a:rPr lang="sr-Cyrl-RS" sz="7200" dirty="0"/>
              <a:t>којима </a:t>
            </a:r>
            <a:r>
              <a:rPr lang="sr-Cyrl-RS" sz="7200" dirty="0" smtClean="0"/>
              <a:t>сам спровела </a:t>
            </a:r>
            <a:r>
              <a:rPr lang="sr-Cyrl-RS" sz="7200" dirty="0" smtClean="0"/>
              <a:t>наставу </a:t>
            </a:r>
            <a:r>
              <a:rPr lang="sr-Cyrl-RS" sz="7200" dirty="0"/>
              <a:t>на </a:t>
            </a:r>
            <a:r>
              <a:rPr lang="sr-Cyrl-RS" sz="7200" dirty="0" smtClean="0"/>
              <a:t>даљину су:</a:t>
            </a:r>
          </a:p>
          <a:p>
            <a:r>
              <a:rPr lang="sr-Cyrl-RS" sz="7200" dirty="0"/>
              <a:t>Пети</a:t>
            </a:r>
          </a:p>
          <a:p>
            <a:r>
              <a:rPr lang="sr-Cyrl-RS" sz="7200" dirty="0"/>
              <a:t>Шести</a:t>
            </a:r>
          </a:p>
          <a:p>
            <a:r>
              <a:rPr lang="sr-Cyrl-RS" sz="7200" dirty="0"/>
              <a:t>Седми </a:t>
            </a:r>
          </a:p>
          <a:p>
            <a:r>
              <a:rPr lang="sr-Cyrl-RS" sz="7200" dirty="0"/>
              <a:t>Осми</a:t>
            </a:r>
          </a:p>
          <a:p>
            <a:pPr algn="just"/>
            <a:endParaRPr lang="sr-Cyrl-RS" sz="5500" dirty="0" smtClean="0"/>
          </a:p>
          <a:p>
            <a:pPr algn="just"/>
            <a:endParaRPr lang="sr-Cyrl-RS" sz="5500" dirty="0" smtClean="0"/>
          </a:p>
          <a:p>
            <a:pPr algn="just"/>
            <a:endParaRPr lang="sr-Cyrl-RS" sz="8000" dirty="0"/>
          </a:p>
        </p:txBody>
      </p:sp>
    </p:spTree>
    <p:extLst>
      <p:ext uri="{BB962C8B-B14F-4D97-AF65-F5344CB8AC3E}">
        <p14:creationId xmlns:p14="http://schemas.microsoft.com/office/powerpoint/2010/main" val="1437126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Циљеви и исходи наставе историје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Да ученици остану у контакту са задатим градивом кроз прегледање филмова и вођење дискусије о епохи, личностима и догађајима које одабрани документарни филм представља.</a:t>
            </a:r>
          </a:p>
          <a:p>
            <a:r>
              <a:rPr lang="sr-Cyrl-RS" dirty="0" smtClean="0"/>
              <a:t>Да могу самостално да испричају најважније податке о историјским догађајима, личностима и нађу важне државе на карти. </a:t>
            </a:r>
            <a:endParaRPr lang="sr-Cyrl-RS" dirty="0"/>
          </a:p>
          <a:p>
            <a:r>
              <a:rPr lang="sr-Cyrl-RS" dirty="0" smtClean="0"/>
              <a:t>Ученици показују кроз остављање коментара на стриму, слика и одговарајућих историјских карти да препознају догађаје и да могу о узроцима и последицама самостално да закључују. Укључују се у час уживо где усмено репродукују важне чињенице и показују слике и карте што је резултат самосталног истраживања.</a:t>
            </a:r>
          </a:p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70411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274" y="3721859"/>
            <a:ext cx="5416447" cy="28899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Мотивација ученика и динамика часа: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1600" dirty="0" smtClean="0"/>
              <a:t>Свако обраћање на стриму почиње са поздравом;</a:t>
            </a:r>
          </a:p>
          <a:p>
            <a:r>
              <a:rPr lang="sr-Cyrl-RS" sz="1600" dirty="0" smtClean="0"/>
              <a:t>Постављање од стране наставника документарних филмова и инсерата и играних филмова које узраст разуме;</a:t>
            </a:r>
          </a:p>
          <a:p>
            <a:r>
              <a:rPr lang="sr-Cyrl-RS" sz="1600" dirty="0" smtClean="0"/>
              <a:t>Покренути сликама и причом ученици започињу дискусију у без вербалног насиља.</a:t>
            </a:r>
          </a:p>
          <a:p>
            <a:r>
              <a:rPr lang="sr-Cyrl-RS" sz="1600" dirty="0" smtClean="0"/>
              <a:t>Сами предлажу пројекте које </a:t>
            </a:r>
            <a:r>
              <a:rPr lang="sr-Cyrl-RS" sz="1600" dirty="0" smtClean="0"/>
              <a:t>желе </a:t>
            </a:r>
            <a:r>
              <a:rPr lang="sr-Cyrl-RS" sz="1600" dirty="0" smtClean="0"/>
              <a:t>да раде у ворду или павер поинту.</a:t>
            </a:r>
            <a:endParaRPr lang="sr-Cyrl-R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49" y="3818543"/>
            <a:ext cx="5653406" cy="279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830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Није увек све било исто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399"/>
            <a:ext cx="9872871" cy="4330521"/>
          </a:xfrm>
        </p:spPr>
        <p:txBody>
          <a:bodyPr>
            <a:normAutofit fontScale="85000" lnSpcReduction="20000"/>
          </a:bodyPr>
          <a:lstStyle/>
          <a:p>
            <a:r>
              <a:rPr lang="sr-Cyrl-RS" dirty="0" smtClean="0"/>
              <a:t>Како је време одмицало осмаци су постепено све више радили на припреми за завршни испит.</a:t>
            </a:r>
          </a:p>
          <a:p>
            <a:r>
              <a:rPr lang="sr-Cyrl-RS" dirty="0" smtClean="0"/>
              <a:t>Седмаци су временом поред часа на стриму или зуму тражили да раде пројекте које су у виду презентација качили на стрим.</a:t>
            </a:r>
            <a:r>
              <a:rPr lang="sr-Latn-RS" dirty="0" smtClean="0"/>
              <a:t> </a:t>
            </a:r>
            <a:endParaRPr lang="sr-Cyrl-RS" dirty="0" smtClean="0"/>
          </a:p>
          <a:p>
            <a:r>
              <a:rPr lang="sr-Cyrl-RS" dirty="0" smtClean="0"/>
              <a:t>Час уживо на </a:t>
            </a:r>
            <a:r>
              <a:rPr lang="en-US" dirty="0" smtClean="0"/>
              <a:t>Google meet </a:t>
            </a:r>
            <a:r>
              <a:rPr lang="sr-Cyrl-RS" dirty="0" smtClean="0"/>
              <a:t>и </a:t>
            </a:r>
            <a:r>
              <a:rPr lang="en-US" dirty="0" smtClean="0"/>
              <a:t>Zoom </a:t>
            </a:r>
            <a:r>
              <a:rPr lang="sr-Cyrl-RS" dirty="0" smtClean="0"/>
              <a:t>апликацији имала су сва одељена, али су их највише тражили шестаци и петаци.</a:t>
            </a:r>
          </a:p>
          <a:p>
            <a:r>
              <a:rPr lang="sr-Cyrl-RS" dirty="0" smtClean="0"/>
              <a:t>Стога бих као пример успеле наставе и поштовање наставника и његових препоруке издвојила рад са следећим одељењима:</a:t>
            </a:r>
          </a:p>
          <a:p>
            <a:r>
              <a:rPr lang="sr-Cyrl-RS" dirty="0" smtClean="0"/>
              <a:t>1. </a:t>
            </a:r>
            <a:r>
              <a:rPr lang="sr-Latn-RS" dirty="0" smtClean="0"/>
              <a:t>V1</a:t>
            </a:r>
            <a:r>
              <a:rPr lang="sr-Cyrl-RS" dirty="0" smtClean="0"/>
              <a:t> 5. </a:t>
            </a:r>
            <a:r>
              <a:rPr lang="sr-Latn-RS" dirty="0" smtClean="0"/>
              <a:t>VII1</a:t>
            </a:r>
          </a:p>
          <a:p>
            <a:r>
              <a:rPr lang="sr-Latn-RS" dirty="0" smtClean="0"/>
              <a:t>2.V2  6. VIII1</a:t>
            </a:r>
            <a:endParaRPr lang="sr-Cyrl-RS" dirty="0" smtClean="0"/>
          </a:p>
          <a:p>
            <a:r>
              <a:rPr lang="en-US" dirty="0" smtClean="0"/>
              <a:t>VI1 </a:t>
            </a:r>
            <a:endParaRPr lang="sr-Latn-RS" dirty="0" smtClean="0"/>
          </a:p>
          <a:p>
            <a:r>
              <a:rPr lang="sr-Latn-RS" dirty="0" smtClean="0"/>
              <a:t>3.VI2</a:t>
            </a:r>
            <a:endParaRPr lang="sr-Cyrl-RS" dirty="0" smtClean="0"/>
          </a:p>
          <a:p>
            <a:r>
              <a:rPr lang="sr-Cyrl-RS" dirty="0" smtClean="0"/>
              <a:t>4. </a:t>
            </a:r>
            <a:r>
              <a:rPr lang="en-US" dirty="0" smtClean="0"/>
              <a:t>VI 3</a:t>
            </a:r>
            <a:endParaRPr lang="sr-Cyrl-RS" dirty="0" smtClean="0"/>
          </a:p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2421108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1600" dirty="0" smtClean="0"/>
              <a:t>Међутим, дух рада се одржао и на карју сва одељења су имала часове уживо у просеку од 50 минута грубо гледано. Наравно неки су имали много </a:t>
            </a:r>
            <a:r>
              <a:rPr lang="sr-Cyrl-RS" sz="1600" dirty="0" smtClean="0"/>
              <a:t>дуже</a:t>
            </a:r>
            <a:r>
              <a:rPr lang="sr-Cyrl-RS" sz="1600" dirty="0" smtClean="0"/>
              <a:t>, а неки краће све зависи од </a:t>
            </a:r>
            <a:r>
              <a:rPr lang="sr-Cyrl-RS" sz="1600" dirty="0" smtClean="0"/>
              <a:t>одељења.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sr-Cyrl-RS" sz="1600" dirty="0" smtClean="0"/>
              <a:t>Стога ћу у овом слајду дати изглед стримова појединих одељења где ученици достављају презентације, а други одговарају на питања из њих. Видећете како презентери бодре остале да одговарају на питања из њихове презентације.</a:t>
            </a:r>
            <a:endParaRPr lang="sr-Cyrl-RS" sz="1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68" y="2757268"/>
            <a:ext cx="6363289" cy="31370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847" y="1747697"/>
            <a:ext cx="6092540" cy="485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441989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3119</TotalTime>
  <Words>1290</Words>
  <Application>Microsoft Office PowerPoint</Application>
  <PresentationFormat>Widescreen</PresentationFormat>
  <Paragraphs>104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Corbel</vt:lpstr>
      <vt:lpstr>Basis</vt:lpstr>
      <vt:lpstr>Пример наставе Историје на даљину</vt:lpstr>
      <vt:lpstr>Организовање натаве и врсте учионица:</vt:lpstr>
      <vt:lpstr>PowerPoint Presentation</vt:lpstr>
      <vt:lpstr>Додатне учионице</vt:lpstr>
      <vt:lpstr>Предуслови за успешну наставу на даљину</vt:lpstr>
      <vt:lpstr>Циљеви и исходи наставе историје</vt:lpstr>
      <vt:lpstr>Мотивација ученика и динамика часа:</vt:lpstr>
      <vt:lpstr>Није увек све било исто</vt:lpstr>
      <vt:lpstr>Међутим, дух рада се одржао и на карју сва одељења су имала часове уживо у просеку од 50 минута грубо гледано. Наравно неки су имали много дуже, а неки краће све зависи од одељења. Стога ћу у овом слајду дати изглед стримова појединих одељења где ученици достављају презентације, а други одговарају на питања из њих. Видећете како презентери бодре остале да одговарају на питања из њихове презентације.</vt:lpstr>
      <vt:lpstr>Динамика часа</vt:lpstr>
      <vt:lpstr>Одељења која су највише радила пројекте су V1 i VI1.   Ученици су задавали пиања једни другима у презентацијама што их је наводило да даље истражују и долазе до сјајних информација и закључака. Ту је пример једног ученика који је замолио да ради о дужничком ропству свуда у свету дирнут филмовима о Сули и Цезару и Исусу Христу које смо гледали на стриму. Као и Александар који је захваљујућ серијалу „Путеви средњег века“ хтео да одгонетне историју цркве СВ. Петра и Павла у Расу.</vt:lpstr>
      <vt:lpstr>Потешкоће у реализовању наставе на даљину и начини за њихово пребазилажење:</vt:lpstr>
      <vt:lpstr>Апликације за реализовање часова</vt:lpstr>
      <vt:lpstr>Графички приказ</vt:lpstr>
      <vt:lpstr>Истраживање о наученом градиву  Резултати о томе када су најбоље научили градиво и које методе и технике су им помогле да разумеју градиво су следећи:  </vt:lpstr>
      <vt:lpstr>Када су у питању методе и технике тј. тип часа у ванредним околностима графикон изгледа овако:</vt:lpstr>
      <vt:lpstr>Да ли је настава историје на даљину успела?</vt:lpstr>
      <vt:lpstr>Графички приказ</vt:lpstr>
      <vt:lpstr>УН клуб</vt:lpstr>
      <vt:lpstr>Закључак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 наставе на даљину</dc:title>
  <dc:creator>Radicevic Radicevic</dc:creator>
  <cp:lastModifiedBy>Radicevic Radicevic</cp:lastModifiedBy>
  <cp:revision>100</cp:revision>
  <dcterms:created xsi:type="dcterms:W3CDTF">2020-05-28T19:36:36Z</dcterms:created>
  <dcterms:modified xsi:type="dcterms:W3CDTF">2020-05-31T15:13:46Z</dcterms:modified>
</cp:coreProperties>
</file>